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Barlow Medium" charset="1" panose="00000600000000000000"/>
      <p:regular r:id="rId8"/>
    </p:embeddedFont>
    <p:embeddedFont>
      <p:font typeface="Barlow Bold" charset="1" panose="0000080000000000000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46402"/>
          </a:xfrm>
          <a:custGeom>
            <a:avLst/>
            <a:gdLst/>
            <a:ahLst/>
            <a:cxnLst/>
            <a:rect r="r" b="b" t="t" l="l"/>
            <a:pathLst>
              <a:path h="14646402" w="26212800">
                <a:moveTo>
                  <a:pt x="0" y="0"/>
                </a:moveTo>
                <a:lnTo>
                  <a:pt x="26212800" y="0"/>
                </a:lnTo>
                <a:lnTo>
                  <a:pt x="26212800" y="14646402"/>
                </a:lnTo>
                <a:lnTo>
                  <a:pt x="0" y="14646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31857" y="480032"/>
            <a:ext cx="17783175" cy="1168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74"/>
              </a:lnSpc>
            </a:pPr>
            <a:r>
              <a:rPr lang="en-US" sz="6124" spc="12">
                <a:solidFill>
                  <a:srgbClr val="1D2632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Assets: The Era of State-Sponsored Raiding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35723" y="1886430"/>
            <a:ext cx="7896225" cy="49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0"/>
              </a:lnSpc>
            </a:pPr>
            <a:r>
              <a:rPr lang="en-US" sz="2607" spc="33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THE ANATOMY OF A STATE-SPONSORED HEIST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400484" y="2364151"/>
            <a:ext cx="4962525" cy="1124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459" spc="93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2. EXCHANGE COMPROMISE</a:t>
            </a:r>
          </a:p>
          <a:p>
            <a:pPr algn="l">
              <a:lnSpc>
                <a:spcPts val="2677"/>
              </a:lnSpc>
            </a:pPr>
            <a:r>
              <a:rPr lang="en-US" sz="2066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actor breaches a major cryptocurrency</a:t>
            </a:r>
          </a:p>
          <a:p>
            <a:pPr algn="l">
              <a:lnSpc>
                <a:spcPts val="2742"/>
              </a:lnSpc>
            </a:pPr>
            <a:r>
              <a:rPr lang="en-US" sz="2116" spc="8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exchange to gain access to funds.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030264" y="788123"/>
            <a:ext cx="2714625" cy="495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7"/>
              </a:lnSpc>
            </a:pPr>
            <a:r>
              <a:rPr lang="en-US" sz="2598" spc="150">
                <a:solidFill>
                  <a:srgbClr val="DEE6E9"/>
                </a:solidFill>
                <a:latin typeface="Arial MT Pro"/>
                <a:ea typeface="Arial MT Pro"/>
                <a:cs typeface="Arial MT Pro"/>
                <a:sym typeface="Arial MT Pro"/>
              </a:rPr>
              <a:t>The Benchmark: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442255" y="1594257"/>
            <a:ext cx="5857875" cy="874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23"/>
              </a:lnSpc>
            </a:pPr>
            <a:r>
              <a:rPr lang="en-US" sz="4587" spc="188">
                <a:solidFill>
                  <a:srgbClr val="4B5A6C"/>
                </a:solidFill>
                <a:latin typeface="Arial MT Pro"/>
                <a:ea typeface="Arial MT Pro"/>
                <a:cs typeface="Arial MT Pro"/>
                <a:sym typeface="Arial MT Pro"/>
              </a:rPr>
              <a:t>$1.5 BILLION HEIST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1916" y="6266644"/>
            <a:ext cx="5010150" cy="1092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3"/>
              </a:lnSpc>
            </a:pPr>
            <a:r>
              <a:rPr lang="en-US" sz="2307" spc="9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1. STATE ACTOR ATTACK</a:t>
            </a:r>
          </a:p>
          <a:p>
            <a:pPr algn="l">
              <a:lnSpc>
                <a:spcPts val="2873"/>
              </a:lnSpc>
            </a:pPr>
            <a:r>
              <a:rPr lang="en-US" sz="2307" spc="9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Nation-state groups like North Korea's</a:t>
            </a:r>
          </a:p>
          <a:p>
            <a:pPr algn="l">
              <a:lnSpc>
                <a:spcPts val="2572"/>
              </a:lnSpc>
            </a:pPr>
            <a:r>
              <a:rPr lang="en-US" sz="2066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Lazarus Group initiate the operation.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50440" y="8077144"/>
            <a:ext cx="1352550" cy="533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80"/>
              </a:lnSpc>
            </a:pPr>
            <a:r>
              <a:rPr lang="en-US" sz="1882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Cross-Chain</a:t>
            </a:r>
          </a:p>
          <a:p>
            <a:pPr algn="ctr">
              <a:lnSpc>
                <a:spcPts val="1794"/>
              </a:lnSpc>
            </a:pPr>
            <a:r>
              <a:rPr lang="en-US" sz="1549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Bridges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70921" y="8629304"/>
            <a:ext cx="1123950" cy="336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0"/>
              </a:lnSpc>
            </a:pPr>
            <a:r>
              <a:rPr lang="en-US" sz="1735" spc="17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Peel Chain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565465" y="4271775"/>
            <a:ext cx="3676650" cy="763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7"/>
              </a:lnSpc>
            </a:pPr>
            <a:r>
              <a:rPr lang="en-US" sz="4069" spc="36">
                <a:solidFill>
                  <a:srgbClr val="EAECED"/>
                </a:solidFill>
                <a:latin typeface="Arial MT Pro"/>
                <a:ea typeface="Arial MT Pro"/>
                <a:cs typeface="Arial MT Pro"/>
                <a:sym typeface="Arial MT Pro"/>
              </a:rPr>
              <a:t>$1,500,000,000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577685" y="5914810"/>
            <a:ext cx="5819775" cy="1112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3"/>
              </a:lnSpc>
            </a:pPr>
            <a:r>
              <a:rPr lang="en-US" sz="2703" spc="78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The Benchmark: $1.5 Billion Heist</a:t>
            </a:r>
          </a:p>
          <a:p>
            <a:pPr algn="l">
              <a:lnSpc>
                <a:spcPts val="2729"/>
              </a:lnSpc>
            </a:pPr>
            <a:r>
              <a:rPr lang="en-US" sz="2324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North Korea's Lazarus Group stole $1.5B from</a:t>
            </a:r>
          </a:p>
          <a:p>
            <a:pPr algn="l">
              <a:lnSpc>
                <a:spcPts val="2523"/>
              </a:lnSpc>
            </a:pPr>
            <a:r>
              <a:rPr lang="en-US" sz="2149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the Bybit exchange in a single 2025 operation.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704368" y="9932339"/>
            <a:ext cx="647700" cy="4474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72"/>
              </a:lnSpc>
            </a:pPr>
            <a:r>
              <a:rPr lang="en-US" sz="1420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Stolen</a:t>
            </a:r>
          </a:p>
          <a:p>
            <a:pPr algn="just">
              <a:lnSpc>
                <a:spcPts val="1954"/>
              </a:lnSpc>
            </a:pPr>
            <a:r>
              <a:rPr lang="en-US" sz="1765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Funds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474113" y="8232151"/>
            <a:ext cx="2105025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04"/>
              </a:lnSpc>
            </a:pPr>
            <a:r>
              <a:rPr lang="en-US" sz="1420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Peel Chains &amp;</a:t>
            </a:r>
          </a:p>
          <a:p>
            <a:pPr algn="ctr">
              <a:lnSpc>
                <a:spcPts val="2169"/>
              </a:lnSpc>
            </a:pPr>
            <a:r>
              <a:rPr lang="en-US" sz="1808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Cross-Chain Bridges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029991" y="9403523"/>
            <a:ext cx="1009650" cy="4756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52"/>
              </a:lnSpc>
            </a:pPr>
            <a:r>
              <a:rPr lang="en-US" sz="1420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Cross-Chain</a:t>
            </a:r>
          </a:p>
          <a:p>
            <a:pPr algn="ctr">
              <a:lnSpc>
                <a:spcPts val="2020"/>
              </a:lnSpc>
            </a:pPr>
            <a:r>
              <a:rPr lang="en-US" sz="1549">
                <a:solidFill>
                  <a:srgbClr val="2E2E2B"/>
                </a:solidFill>
                <a:latin typeface="Barlow Bold"/>
                <a:ea typeface="Barlow Bold"/>
                <a:cs typeface="Barlow Bold"/>
                <a:sym typeface="Barlow Bold"/>
              </a:rPr>
              <a:t>Bridge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037867" y="11001344"/>
            <a:ext cx="400050" cy="142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9"/>
              </a:lnSpc>
            </a:pPr>
            <a:r>
              <a:rPr lang="en-US" sz="763">
                <a:solidFill>
                  <a:srgbClr val="475A6A"/>
                </a:solidFill>
                <a:latin typeface="Arial MT Pro"/>
                <a:ea typeface="Arial MT Pro"/>
                <a:cs typeface="Arial MT Pro"/>
                <a:sym typeface="Arial MT Pro"/>
              </a:rPr>
              <a:t>0000000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4716232" y="9922814"/>
            <a:ext cx="666750" cy="462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2"/>
              </a:lnSpc>
            </a:pPr>
            <a:r>
              <a:rPr lang="en-US" sz="1420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Washed</a:t>
            </a:r>
          </a:p>
          <a:p>
            <a:pPr algn="ctr">
              <a:lnSpc>
                <a:spcPts val="1991"/>
              </a:lnSpc>
            </a:pPr>
            <a:r>
              <a:rPr lang="en-US" sz="1765" spc="31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Funds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49836" y="11951178"/>
            <a:ext cx="4076700" cy="1868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44"/>
              </a:lnSpc>
            </a:pPr>
            <a:r>
              <a:rPr lang="en-US" sz="2732" spc="38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The Tool: Automated</a:t>
            </a:r>
          </a:p>
          <a:p>
            <a:pPr algn="l">
              <a:lnSpc>
                <a:spcPts val="3344"/>
              </a:lnSpc>
            </a:pPr>
            <a:r>
              <a:rPr lang="en-US" sz="2732" spc="38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"TOKEN DRAINERS"</a:t>
            </a:r>
          </a:p>
          <a:p>
            <a:pPr algn="l">
              <a:lnSpc>
                <a:spcPts val="2529"/>
              </a:lnSpc>
            </a:pPr>
            <a:r>
              <a:rPr lang="en-US" sz="2066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Malicious scripts that automatically</a:t>
            </a:r>
          </a:p>
          <a:p>
            <a:pPr algn="l">
              <a:lnSpc>
                <a:spcPts val="2529"/>
              </a:lnSpc>
            </a:pPr>
            <a:r>
              <a:rPr lang="en-US" sz="2066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empty all assets from a user's</a:t>
            </a:r>
          </a:p>
          <a:p>
            <a:pPr algn="l">
              <a:lnSpc>
                <a:spcPts val="2750"/>
              </a:lnSpc>
            </a:pPr>
            <a:r>
              <a:rPr lang="en-US" sz="2247" spc="-20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connected crypto wallet.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92112" y="12463495"/>
            <a:ext cx="4133850" cy="1362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5"/>
              </a:lnSpc>
            </a:pPr>
            <a:r>
              <a:rPr lang="en-US" sz="2235" spc="17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3. OBFUSCATION</a:t>
            </a:r>
          </a:p>
          <a:p>
            <a:pPr algn="l">
              <a:lnSpc>
                <a:spcPts val="2845"/>
              </a:lnSpc>
            </a:pPr>
            <a:r>
              <a:rPr lang="en-US" sz="2235" spc="17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Stolen funds are moved through</a:t>
            </a:r>
          </a:p>
          <a:p>
            <a:pPr algn="l">
              <a:lnSpc>
                <a:spcPts val="2845"/>
              </a:lnSpc>
            </a:pPr>
            <a:r>
              <a:rPr lang="en-US" sz="2235" spc="17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Cross-Chain Bridges to break</a:t>
            </a:r>
          </a:p>
          <a:p>
            <a:pPr algn="l">
              <a:lnSpc>
                <a:spcPts val="2137"/>
              </a:lnSpc>
            </a:pPr>
            <a:r>
              <a:rPr lang="en-US" sz="1678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audit trail.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254484" y="12453774"/>
            <a:ext cx="4181475" cy="137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78"/>
              </a:lnSpc>
            </a:pPr>
            <a:r>
              <a:rPr lang="en-US" sz="2464" spc="167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4. LAUNDERING</a:t>
            </a:r>
          </a:p>
          <a:p>
            <a:pPr algn="l">
              <a:lnSpc>
                <a:spcPts val="2332"/>
              </a:lnSpc>
            </a:pPr>
            <a:r>
              <a:rPr lang="en-US" sz="1808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'Peel Chains' are used to launder</a:t>
            </a:r>
          </a:p>
          <a:p>
            <a:pPr algn="l">
              <a:lnSpc>
                <a:spcPts val="2913"/>
              </a:lnSpc>
            </a:pPr>
            <a:r>
              <a:rPr lang="en-US" sz="2258" spc="-33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funds through thousands of small,</a:t>
            </a:r>
          </a:p>
          <a:p>
            <a:pPr algn="l">
              <a:lnSpc>
                <a:spcPts val="2165"/>
              </a:lnSpc>
            </a:pPr>
            <a:r>
              <a:rPr lang="en-US" sz="1678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hard-to-trace transections.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102762" y="11952608"/>
            <a:ext cx="847725" cy="240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88"/>
              </a:lnSpc>
            </a:pPr>
            <a:r>
              <a:rPr lang="en-US" sz="1420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Peel Chain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0001480" y="12454562"/>
            <a:ext cx="5734050" cy="1159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9"/>
              </a:lnSpc>
            </a:pPr>
            <a:r>
              <a:rPr lang="en-US" sz="2813" spc="11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The Evasion: Advanced Laundering</a:t>
            </a:r>
          </a:p>
          <a:p>
            <a:pPr algn="l">
              <a:lnSpc>
                <a:spcPts val="2345"/>
              </a:lnSpc>
            </a:pPr>
            <a:r>
              <a:rPr lang="en-US" sz="1808">
                <a:solidFill>
                  <a:srgbClr val="2E2E2B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Attackers use Peel Chains and Cross-Chain</a:t>
            </a:r>
          </a:p>
          <a:p>
            <a:pPr algn="l">
              <a:lnSpc>
                <a:spcPts val="2829"/>
              </a:lnSpc>
            </a:pPr>
            <a:r>
              <a:rPr lang="en-US" sz="2181" spc="-13">
                <a:solidFill>
                  <a:srgbClr val="2E2E2B"/>
                </a:solidFill>
                <a:latin typeface="Arial MT Pro"/>
                <a:ea typeface="Arial MT Pro"/>
                <a:cs typeface="Arial MT Pro"/>
                <a:sym typeface="Arial MT Pro"/>
              </a:rPr>
              <a:t>Bridges to systematically wash stolen funds.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